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2" r:id="rId4"/>
    <p:sldId id="261" r:id="rId5"/>
    <p:sldId id="263" r:id="rId6"/>
    <p:sldId id="278" r:id="rId7"/>
    <p:sldId id="265" r:id="rId8"/>
    <p:sldId id="266" r:id="rId9"/>
    <p:sldId id="272" r:id="rId10"/>
    <p:sldId id="276" r:id="rId11"/>
    <p:sldId id="275" r:id="rId12"/>
    <p:sldId id="269" r:id="rId13"/>
    <p:sldId id="271" r:id="rId14"/>
    <p:sldId id="273" r:id="rId15"/>
    <p:sldId id="277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C05"/>
    <a:srgbClr val="0F6124"/>
    <a:srgbClr val="75A4DD"/>
    <a:srgbClr val="4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hazai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Munka1!$A$2:$A$5</c:f>
              <c:strCache>
                <c:ptCount val="4"/>
                <c:pt idx="0">
                  <c:v>résztvevők</c:v>
                </c:pt>
                <c:pt idx="1">
                  <c:v>közönség</c:v>
                </c:pt>
                <c:pt idx="2">
                  <c:v>magyar média</c:v>
                </c:pt>
                <c:pt idx="3">
                  <c:v>összesített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45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külföldi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Munka1!$A$2:$A$5</c:f>
              <c:strCache>
                <c:ptCount val="4"/>
                <c:pt idx="0">
                  <c:v>résztvevők</c:v>
                </c:pt>
                <c:pt idx="1">
                  <c:v>közönség</c:v>
                </c:pt>
                <c:pt idx="2">
                  <c:v>magyar média</c:v>
                </c:pt>
                <c:pt idx="3">
                  <c:v>összesített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105</c:v>
                </c:pt>
                <c:pt idx="1">
                  <c:v>500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elektronikus média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Munka1!$A$2:$A$5</c:f>
              <c:strCache>
                <c:ptCount val="4"/>
                <c:pt idx="0">
                  <c:v>résztvevők</c:v>
                </c:pt>
                <c:pt idx="1">
                  <c:v>közönség</c:v>
                </c:pt>
                <c:pt idx="2">
                  <c:v>magyar média</c:v>
                </c:pt>
                <c:pt idx="3">
                  <c:v>összesített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2">
                  <c:v>400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nyomtatott média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Munka1!$A$2:$A$5</c:f>
              <c:strCache>
                <c:ptCount val="4"/>
                <c:pt idx="0">
                  <c:v>résztvevők</c:v>
                </c:pt>
                <c:pt idx="1">
                  <c:v>közönség</c:v>
                </c:pt>
                <c:pt idx="2">
                  <c:v>magyar média</c:v>
                </c:pt>
                <c:pt idx="3">
                  <c:v>összesített</c:v>
                </c:pt>
              </c:strCache>
            </c:strRef>
          </c:cat>
          <c:val>
            <c:numRef>
              <c:f>Munka1!$E$2:$E$5</c:f>
              <c:numCache>
                <c:formatCode>General</c:formatCode>
                <c:ptCount val="4"/>
                <c:pt idx="2">
                  <c:v>1500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összesített részvétel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Munka1!$A$2:$A$5</c:f>
              <c:strCache>
                <c:ptCount val="4"/>
                <c:pt idx="0">
                  <c:v>résztvevők</c:v>
                </c:pt>
                <c:pt idx="1">
                  <c:v>közönség</c:v>
                </c:pt>
                <c:pt idx="2">
                  <c:v>magyar média</c:v>
                </c:pt>
                <c:pt idx="3">
                  <c:v>összesített</c:v>
                </c:pt>
              </c:strCache>
            </c:strRef>
          </c:cat>
          <c:val>
            <c:numRef>
              <c:f>Munka1!$F$2:$F$5</c:f>
              <c:numCache>
                <c:formatCode>General</c:formatCode>
                <c:ptCount val="4"/>
                <c:pt idx="3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114624"/>
        <c:axId val="101116160"/>
        <c:axId val="0"/>
      </c:bar3DChart>
      <c:catAx>
        <c:axId val="10111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FF0000"/>
                </a:solidFill>
              </a:defRPr>
            </a:pPr>
            <a:endParaRPr lang="hu-HU"/>
          </a:p>
        </c:txPr>
        <c:crossAx val="101116160"/>
        <c:crosses val="autoZero"/>
        <c:auto val="1"/>
        <c:lblAlgn val="ctr"/>
        <c:lblOffset val="100"/>
        <c:noMultiLvlLbl val="0"/>
      </c:catAx>
      <c:valAx>
        <c:axId val="101116160"/>
        <c:scaling>
          <c:orientation val="minMax"/>
        </c:scaling>
        <c:delete val="0"/>
        <c:axPos val="l"/>
        <c:majorGridlines>
          <c:spPr>
            <a:ln>
              <a:solidFill>
                <a:srgbClr val="7030A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FF0000"/>
                </a:solidFill>
              </a:defRPr>
            </a:pPr>
            <a:endParaRPr lang="hu-HU"/>
          </a:p>
        </c:txPr>
        <c:crossAx val="101114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8D1C05"/>
              </a:solidFill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DF09-BB43-4667-9E9C-ECA6AFE22C16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BF77C-B28F-49A5-A256-C4C5F4F1529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21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0252-FD1D-4E06-9DC6-28235B017DAC}" type="datetimeFigureOut">
              <a:rPr lang="hu-HU" smtClean="0"/>
              <a:pPr/>
              <a:t>2014.05.16.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B8E4-614E-458A-8A5B-F79B9121F879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video" Target="file:///C:\Users\Vali\Documents\4_K&#211;RUS\Grundtvig_2011_13\N&#237;v&#243;%20d&#237;j\Prezent&#225;ci&#243;\dana_dana.mp4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gsong-grundtvig.com/" TargetMode="External"/><Relationship Id="rId2" Type="http://schemas.openxmlformats.org/officeDocument/2006/relationships/hyperlink" Target="http://www.gellertkorus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pages/Di&#243;sdi-Szent-Gell&#233;rt-Vegyeskar/426026807457055?ref=h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or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4176464" cy="2740065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944216"/>
          </a:xfrm>
          <a:solidFill>
            <a:schemeClr val="bg2">
              <a:lumMod val="90000"/>
            </a:schemeClr>
          </a:solidFill>
          <a:ln>
            <a:solidFill>
              <a:schemeClr val="accent1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Grundtvig</a:t>
            </a:r>
            <a:b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Tanulási Kapcsolatok</a:t>
            </a:r>
            <a:b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2011-2013</a:t>
            </a:r>
            <a: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hu-HU" sz="3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79712" y="60212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www.gellertkorus.hu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7" descr="tempu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764704"/>
            <a:ext cx="1584176" cy="1115978"/>
          </a:xfrm>
          <a:prstGeom prst="rect">
            <a:avLst/>
          </a:prstGeom>
        </p:spPr>
      </p:pic>
      <p:pic>
        <p:nvPicPr>
          <p:cNvPr id="9" name="Kép 8" descr="grundtvi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836712"/>
            <a:ext cx="1638803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Mit adott az intézménynek a program? </a:t>
            </a:r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II.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/>
            <a:endParaRPr lang="hu-HU" sz="1400" b="1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ZENE: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 hangképzés, zenei, előadói ismeretek, készségek fejlesztése, más zenekultúrák megismerése, repertoár bővítése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SZERVEZÉSI TAPASZTALATOK: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kulturális esemény- és rendezvényszervezés, külföldi utazások;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VEZETŐI KÉSZSÉGEK: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hazai és külföldi felnőtt énekesek felkészítése; nagy létszámú nemzetközi projektkórus irányítása;</a:t>
            </a:r>
            <a:b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tárgyalási, együttűködési készség, saját érdekek képviselete, rugalmasság, alkalmazkodási készség;</a:t>
            </a:r>
            <a:b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pénzügyi, gazdálkodási ismeretek ismeretek;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INTERKULTURÁLIS KÉSZSÉGEK: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azonosságok, különbözőségek felismerése, reális önértékelés, tolerancia;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MÁS KULTÚRÁK (kis- és nagybetűs) megismerése: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országismeret, nemzeti hagyományok, egyéni szokások;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IDEGENNYELV-TUDÁS: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zeneművek: latin, angol, francia, katalán, görög, lengyel;</a:t>
            </a:r>
            <a:b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nemzetközi résztvevők közötti kommunikáció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KÖZÖSSÉG ERŐSÍTÉSE: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csapatmunka, feladatok felosztása, együttműködés; egymás jobb megismerése, alkalmazkodási készségek;</a:t>
            </a:r>
          </a:p>
          <a:p>
            <a:pPr lvl="0"/>
            <a:r>
              <a:rPr lang="hu-HU" sz="1400" b="1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TANULÁSI MÓDSZEREK: </a:t>
            </a:r>
            <a:r>
              <a:rPr lang="hu-HU" sz="1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vegyes típusú tanulási módszerek bevezetése és átvétele jó gyakorlatként - hagyományos tanulás ötvözése online tanulással; </a:t>
            </a:r>
          </a:p>
          <a:p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2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‘szükséges plusz’ a projekt eredményességéhez </a:t>
            </a:r>
            <a:r>
              <a:rPr lang="hu-HU" sz="24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I.</a:t>
            </a:r>
            <a:r>
              <a:rPr lang="hu-HU" sz="2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endParaRPr lang="hu-HU" sz="24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835696" y="9087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Becsült részvétel a projektbe bevont személyek száma alapján</a:t>
            </a:r>
            <a:endParaRPr lang="hu-HU">
              <a:solidFill>
                <a:srgbClr val="00B05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1247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0000"/>
                </a:solidFill>
              </a:rPr>
              <a:t>létszám</a:t>
            </a:r>
            <a:endParaRPr lang="hu-H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‘szükséges plusz’ a projekt eredményességéhez II</a:t>
            </a:r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5544616"/>
          </a:xfrm>
          <a:solidFill>
            <a:schemeClr val="bg2">
              <a:lumMod val="9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endParaRPr lang="hu-HU" sz="18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Eredményes megmérettetés nemzetközi szinten: </a:t>
            </a:r>
            <a:b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- szakmai vezető: zenei felkészítés</a:t>
            </a:r>
          </a:p>
          <a:p>
            <a:pPr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	- projekt vezetés: szervezés</a:t>
            </a:r>
          </a:p>
          <a:p>
            <a:endParaRPr lang="hu-HU" sz="18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Vegyes típusú tanulási módszerek bevezetése mint jó gyakorlat</a:t>
            </a:r>
          </a:p>
          <a:p>
            <a:pPr>
              <a:buNone/>
            </a:pPr>
            <a:endParaRPr lang="hu-HU" sz="18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Magyar </a:t>
            </a: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egyesületi 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tagok nagyarányú, aktív </a:t>
            </a: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részvétele:</a:t>
            </a:r>
          </a:p>
          <a:p>
            <a:pPr>
              <a:buNone/>
            </a:pP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	különböző mobilitások száma: 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27/30 tag</a:t>
            </a:r>
            <a:b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endParaRPr lang="hu-HU" sz="18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Döntéshozók  bevonása: egyesület szakmai vezetője, elnöke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, vezetősége, diósdi polgármester</a:t>
            </a:r>
            <a:b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endParaRPr lang="hu-HU" sz="18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Helyi egyesületek bevonása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: táncegyüttes, népzenekar </a:t>
            </a:r>
            <a:b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endParaRPr lang="hu-HU" sz="18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Magyar kultúra, nemzeti örökségeink ‘szeleteinek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’ eredményes közvetítése </a:t>
            </a: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külföldi résztvevők felé: zene, nyelv, tánc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, országismeret</a:t>
            </a:r>
            <a:endParaRPr lang="hu-HU" sz="18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FOLYTATÁS</a:t>
            </a: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: Grundtvig tanulási kapcsolatok 2013-15-ig</a:t>
            </a:r>
            <a:b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7 ország 9 kórusával SOL (Singing Omni Level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) projekt.</a:t>
            </a:r>
            <a:endParaRPr lang="hu-HU" smtClean="0">
              <a:solidFill>
                <a:srgbClr val="8D1C05"/>
              </a:solidFill>
            </a:endParaRPr>
          </a:p>
          <a:p>
            <a:pPr>
              <a:buNone/>
            </a:pPr>
            <a:endParaRPr lang="hu-HU" smtClean="0">
              <a:solidFill>
                <a:srgbClr val="8D1C05"/>
              </a:solidFill>
            </a:endParaRPr>
          </a:p>
          <a:p>
            <a:pPr>
              <a:buNone/>
            </a:pPr>
            <a:endParaRPr lang="hu-HU" dirty="0" smtClean="0">
              <a:solidFill>
                <a:srgbClr val="8D1C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Koncert részlet 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5373216"/>
            <a:ext cx="828092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2012. október 28. A projektkórus koncertje Diósdon.</a:t>
            </a:r>
          </a:p>
          <a:p>
            <a:pPr algn="ctr"/>
            <a:r>
              <a:rPr lang="hu-HU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Bárdos Lajos: Dana-dana a Csillagvirág c. népdal feldolgozásból.</a:t>
            </a:r>
          </a:p>
          <a:p>
            <a:pPr algn="ctr"/>
            <a:r>
              <a:rPr lang="hu-HU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Vezényel: Szabó Katalin karnagy.</a:t>
            </a:r>
            <a:endParaRPr lang="hu-HU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dana_dan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07704" y="1772816"/>
            <a:ext cx="4968552" cy="2862318"/>
          </a:xfrm>
          <a:prstGeom prst="rect">
            <a:avLst/>
          </a:prstGeom>
        </p:spPr>
      </p:pic>
      <p:pic>
        <p:nvPicPr>
          <p:cNvPr id="3" name="dana_dan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4529" y="1772815"/>
            <a:ext cx="5261727" cy="294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Sing-Song Projekt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endParaRPr lang="hu-HU" sz="2800" smtClean="0">
              <a:solidFill>
                <a:srgbClr val="8D1C05"/>
              </a:solidFill>
            </a:endParaRPr>
          </a:p>
          <a:p>
            <a:r>
              <a:rPr lang="hu-HU" sz="2800" smtClean="0">
                <a:solidFill>
                  <a:srgbClr val="8D1C05"/>
                </a:solidFill>
              </a:rPr>
              <a:t>Kórus </a:t>
            </a:r>
            <a:r>
              <a:rPr lang="hu-HU" sz="2800" dirty="0" smtClean="0">
                <a:solidFill>
                  <a:srgbClr val="8D1C05"/>
                </a:solidFill>
              </a:rPr>
              <a:t>honlap</a:t>
            </a:r>
            <a:r>
              <a:rPr lang="hu-HU" sz="2800" smtClean="0">
                <a:solidFill>
                  <a:srgbClr val="8D1C05"/>
                </a:solidFill>
              </a:rPr>
              <a:t>: </a:t>
            </a:r>
            <a:r>
              <a:rPr lang="hu-HU" sz="2800" smtClean="0">
                <a:solidFill>
                  <a:srgbClr val="0070C0"/>
                </a:solidFill>
                <a:hlinkClick r:id="rId2"/>
              </a:rPr>
              <a:t>www.gellertkorus.hu</a:t>
            </a:r>
            <a:endParaRPr lang="hu-HU" sz="2800" smtClean="0">
              <a:solidFill>
                <a:srgbClr val="0070C0"/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rgbClr val="0070C0"/>
              </a:solidFill>
            </a:endParaRPr>
          </a:p>
          <a:p>
            <a:r>
              <a:rPr lang="hu-HU" sz="2800" dirty="0" smtClean="0">
                <a:solidFill>
                  <a:srgbClr val="8D1C05"/>
                </a:solidFill>
              </a:rPr>
              <a:t>Projekt honlap</a:t>
            </a:r>
            <a:r>
              <a:rPr lang="hu-HU" sz="2800" smtClean="0">
                <a:solidFill>
                  <a:srgbClr val="8D1C05"/>
                </a:solidFill>
              </a:rPr>
              <a:t>: </a:t>
            </a:r>
            <a:r>
              <a:rPr lang="hu-HU" sz="2800" smtClean="0">
                <a:solidFill>
                  <a:srgbClr val="8D1C05"/>
                </a:solidFill>
                <a:hlinkClick r:id="rId3"/>
              </a:rPr>
              <a:t>www.singsong-grundtvig.com</a:t>
            </a:r>
            <a:endParaRPr lang="hu-HU" sz="2800" smtClean="0">
              <a:solidFill>
                <a:srgbClr val="8D1C05"/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rgbClr val="8D1C05"/>
              </a:solidFill>
            </a:endParaRPr>
          </a:p>
          <a:p>
            <a:r>
              <a:rPr lang="hu-HU" sz="2800" dirty="0" smtClean="0">
                <a:solidFill>
                  <a:srgbClr val="8D1C05"/>
                </a:solidFill>
              </a:rPr>
              <a:t>Kórus facebook: </a:t>
            </a:r>
            <a:r>
              <a:rPr lang="hu-HU" sz="2800" dirty="0" smtClean="0">
                <a:solidFill>
                  <a:srgbClr val="8D1C05"/>
                </a:solidFill>
                <a:hlinkClick r:id="rId4"/>
              </a:rPr>
              <a:t>www.facebook.com/pages/Diósdi-Szent-Gellért-Vegyeskar/426026807457055?ref=hl</a:t>
            </a:r>
            <a:endParaRPr lang="hu-HU" sz="2800" dirty="0" smtClean="0">
              <a:solidFill>
                <a:srgbClr val="8D1C05"/>
              </a:solidFill>
            </a:endParaRPr>
          </a:p>
          <a:p>
            <a:pPr>
              <a:buNone/>
            </a:pPr>
            <a:endParaRPr lang="hu-HU" sz="2800" dirty="0" smtClean="0">
              <a:solidFill>
                <a:srgbClr val="8D1C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548681"/>
            <a:ext cx="7848872" cy="606319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0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Készítette:</a:t>
            </a: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4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Szabó I. Valéria</a:t>
            </a: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0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Projektvezető</a:t>
            </a:r>
          </a:p>
          <a:p>
            <a:pPr algn="ctr"/>
            <a:r>
              <a:rPr lang="hu-HU" sz="20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Elnökhelyettes</a:t>
            </a: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20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Diósdi Szent Gellért Vegyeskar</a:t>
            </a:r>
          </a:p>
          <a:p>
            <a:pPr algn="ctr"/>
            <a:r>
              <a:rPr lang="hu-HU" sz="20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www.gellertkorus.hu</a:t>
            </a: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hu-HU" sz="200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Kép 2" descr="kor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933056"/>
            <a:ext cx="2656651" cy="2160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1"/>
            <a:ext cx="9144000" cy="5078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hu-H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ép 4" descr="singsong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949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Kép 3" descr="logo_SingS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664296" cy="961550"/>
          </a:xfrm>
          <a:prstGeom prst="rect">
            <a:avLst/>
          </a:prstGeom>
          <a:noFill/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Szövegdoboz 5"/>
          <p:cNvSpPr txBox="1"/>
          <p:nvPr/>
        </p:nvSpPr>
        <p:spPr>
          <a:xfrm>
            <a:off x="3707904" y="1340769"/>
            <a:ext cx="5436096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hu-HU" sz="24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Sing-Song Projekt</a:t>
            </a:r>
            <a:r>
              <a:rPr lang="hu-H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Dialog between Past and Future</a:t>
            </a:r>
          </a:p>
          <a:p>
            <a:pPr algn="r"/>
            <a:r>
              <a:rPr lang="hu-H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Párbeszéd múlt és jövő között</a:t>
            </a:r>
          </a:p>
          <a:p>
            <a:r>
              <a:rPr lang="hu-H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hu-H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Sing-Song projekt résztvevői:</a:t>
            </a:r>
            <a:endParaRPr lang="hu-HU" sz="36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92899" cy="6480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864096" cy="5949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864097" cy="5949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733256"/>
            <a:ext cx="864096" cy="58078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864096" cy="6297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1403648" y="5733256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2800" b="1" spc="50" dirty="0" smtClean="0">
                <a:ln w="11430"/>
                <a:solidFill>
                  <a:srgbClr val="8D1C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Diósdi Szent Gellért Vegyeskar, Magyarország</a:t>
            </a:r>
          </a:p>
          <a:p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03648" y="494116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hu-HU" sz="2800" b="1" spc="50" dirty="0" smtClean="0">
                <a:ln w="11430"/>
                <a:solidFill>
                  <a:srgbClr val="8D1C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Choral Society Armonia of Preveza, Görögország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403648" y="41490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hu-HU" sz="2800" b="1" spc="50" dirty="0" smtClean="0">
                <a:ln w="11430"/>
                <a:solidFill>
                  <a:srgbClr val="8D1C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Ensemble Vocal Arcanes, Saint Estéve, Franciao.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403648" y="3356992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2800" b="1" spc="50" dirty="0" smtClean="0">
                <a:ln w="11430"/>
                <a:solidFill>
                  <a:srgbClr val="8D1C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Vocal Arpege de Bordeaux, Franciaország</a:t>
            </a:r>
          </a:p>
          <a:p>
            <a:endParaRPr lang="hu-HU" b="1" spc="50" dirty="0">
              <a:ln w="11430"/>
              <a:solidFill>
                <a:srgbClr val="8D1C0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475656" y="1988840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2800" b="1" spc="50" dirty="0" smtClean="0">
                <a:ln w="11430"/>
                <a:solidFill>
                  <a:srgbClr val="8D1C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Fulltura-Vocafonia, Varsó, Lengyelország</a:t>
            </a:r>
          </a:p>
          <a:p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03848" y="263691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Partnerek:</a:t>
            </a:r>
            <a:endParaRPr lang="hu-H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059832" y="141277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Koordinátor:</a:t>
            </a:r>
            <a:endParaRPr lang="hu-H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5" descr="szv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1486246" cy="17281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4" name="Picture 2" descr="C:\Users\Vali\Documents\4_KÓRUS\3_kórus_fotók\tagfotók_új\ju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440160" cy="18835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Szövegdoboz 5"/>
          <p:cNvSpPr txBox="1"/>
          <p:nvPr/>
        </p:nvSpPr>
        <p:spPr>
          <a:xfrm>
            <a:off x="323528" y="260648"/>
            <a:ext cx="849694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8D1C05"/>
                </a:solidFill>
              </a:rPr>
              <a:t>Diósdi Szent Gellért Vegyeskar</a:t>
            </a:r>
            <a:endParaRPr lang="hu-HU" sz="3600" dirty="0">
              <a:solidFill>
                <a:srgbClr val="8D1C05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987824" y="1628800"/>
            <a:ext cx="1944216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Szabó Katalin </a:t>
            </a:r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karnagy</a:t>
            </a:r>
          </a:p>
          <a:p>
            <a:pPr algn="ctr"/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projekt</a:t>
            </a:r>
          </a:p>
          <a:p>
            <a:pPr algn="ctr"/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szakmai vezetője</a:t>
            </a:r>
            <a:endParaRPr lang="hu-HU" sz="16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2924944"/>
            <a:ext cx="208823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Pálné Onódi Judit </a:t>
            </a:r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elnök</a:t>
            </a:r>
          </a:p>
          <a:p>
            <a:pPr algn="ctr"/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projektvezető</a:t>
            </a:r>
            <a:endParaRPr lang="hu-HU" sz="16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5661248"/>
            <a:ext cx="208823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Szabó Ilona Valéria</a:t>
            </a:r>
          </a:p>
          <a:p>
            <a:pPr algn="ctr"/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elnökhelyettes</a:t>
            </a:r>
          </a:p>
          <a:p>
            <a:pPr algn="ctr"/>
            <a:r>
              <a:rPr lang="hu-HU" sz="16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projektvezető</a:t>
            </a:r>
            <a:endParaRPr lang="hu-HU" sz="16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Kép 10" descr="Lugosi Katalin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7" y="908720"/>
            <a:ext cx="1669519" cy="1872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2" name="Kép 11" descr="2014_csop_cs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780928"/>
            <a:ext cx="6405108" cy="37151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 tevékenységek – Projektindító megbeszélés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0060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hu-HU" sz="18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Helyszín: Varsó, Lengyelország, 2011. október</a:t>
            </a:r>
          </a:p>
          <a:p>
            <a:pPr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Repertoár összeállítása: országonként 1 alapmű, a fogadó ország további 2 műve</a:t>
            </a:r>
          </a:p>
          <a:p>
            <a:pPr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Workshop </a:t>
            </a:r>
            <a:r>
              <a:rPr lang="hu-HU" sz="1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időpontok, szervezési </a:t>
            </a: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feladatok egyeztetése, közös honlap, közös</a:t>
            </a:r>
          </a:p>
          <a:p>
            <a:pPr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e-mail címlista.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targya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3888432" cy="2397778"/>
          </a:xfrm>
          <a:prstGeom prst="rect">
            <a:avLst/>
          </a:prstGeom>
        </p:spPr>
      </p:pic>
      <p:pic>
        <p:nvPicPr>
          <p:cNvPr id="7" name="Kép 6" descr="főté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18" y="3284984"/>
            <a:ext cx="4215067" cy="23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 tevékenységek – Zenei műhelyek I.</a:t>
            </a:r>
            <a:endParaRPr lang="hu-HU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 descr="proba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74830" cy="452596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91880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8D1C05"/>
                </a:solidFill>
              </a:rPr>
              <a:t>Diósd, 2012. október.</a:t>
            </a:r>
            <a:endParaRPr lang="hu-HU">
              <a:solidFill>
                <a:srgbClr val="8D1C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 </a:t>
            </a:r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tevékenységek – Zenei műhelyek II.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7" descr="b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63026"/>
            <a:ext cx="3888432" cy="2916324"/>
          </a:xfrm>
          <a:prstGeom prst="rect">
            <a:avLst/>
          </a:prstGeom>
        </p:spPr>
      </p:pic>
      <p:pic>
        <p:nvPicPr>
          <p:cNvPr id="10" name="Kép 9" descr="proba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4422964" cy="2952328"/>
          </a:xfrm>
          <a:prstGeom prst="rect">
            <a:avLst/>
          </a:prstGeom>
        </p:spPr>
      </p:pic>
      <p:pic>
        <p:nvPicPr>
          <p:cNvPr id="5" name="Kép 4" descr="b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980728"/>
            <a:ext cx="3744413" cy="2808312"/>
          </a:xfrm>
          <a:prstGeom prst="rect">
            <a:avLst/>
          </a:prstGeom>
        </p:spPr>
      </p:pic>
      <p:pic>
        <p:nvPicPr>
          <p:cNvPr id="7" name="Tartalom helye 6" descr="g_0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4988135" cy="280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562074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Projekt tevékenységek- Koncertek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1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Koncertek</a:t>
            </a:r>
            <a:endParaRPr lang="hu-HU" sz="18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u-HU" sz="24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u-HU" sz="24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u-HU" sz="24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u-HU" sz="24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hu-HU" sz="160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u-HU" dirty="0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dirty="0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dirty="0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dirty="0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smtClean="0">
              <a:solidFill>
                <a:srgbClr val="8D1C05"/>
              </a:solidFill>
            </a:endParaRPr>
          </a:p>
          <a:p>
            <a:pPr algn="ctr">
              <a:buNone/>
            </a:pPr>
            <a:endParaRPr lang="hu-HU" dirty="0">
              <a:solidFill>
                <a:srgbClr val="8D1C05"/>
              </a:solidFill>
            </a:endParaRPr>
          </a:p>
        </p:txBody>
      </p:sp>
      <p:pic>
        <p:nvPicPr>
          <p:cNvPr id="4" name="Kép 3" descr="nagycsop_cs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136904" cy="2361298"/>
          </a:xfrm>
          <a:prstGeom prst="rect">
            <a:avLst/>
          </a:prstGeom>
        </p:spPr>
      </p:pic>
      <p:pic>
        <p:nvPicPr>
          <p:cNvPr id="7" name="Kép 6" descr="st_estev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645024"/>
            <a:ext cx="5760640" cy="246525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907704" y="6165304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Koncert után: Saint Estéve, Franciaország, 2012. április</a:t>
            </a:r>
            <a:endParaRPr lang="hu-HU" sz="160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3212976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16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Diósd, 2012. október: a nemzetközi projektkórus koncertje. Vezényel: Szabó Katalin karnagy.</a:t>
            </a:r>
            <a:endParaRPr lang="hu-HU" sz="1600" dirty="0" smtClean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Mit adott az intézménynek a program? I.</a:t>
            </a:r>
            <a:b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‘Szeletek’ </a:t>
            </a:r>
            <a:r>
              <a:rPr lang="hu-HU" sz="2800" smtClean="0">
                <a:solidFill>
                  <a:srgbClr val="8D1C05"/>
                </a:solidFill>
                <a:latin typeface="Arial" pitchFamily="34" charset="0"/>
                <a:cs typeface="Arial" pitchFamily="34" charset="0"/>
              </a:rPr>
              <a:t>a tortából.</a:t>
            </a:r>
            <a:endParaRPr lang="hu-HU" sz="2800" dirty="0">
              <a:solidFill>
                <a:srgbClr val="8D1C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artalom helye 4" descr="culture_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99436"/>
            <a:ext cx="6768752" cy="5146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290</Words>
  <Application>Microsoft Office PowerPoint</Application>
  <PresentationFormat>Diavetítés a képernyőre (4:3 oldalarány)</PresentationFormat>
  <Paragraphs>120</Paragraphs>
  <Slides>15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 Grundtvig Tanulási Kapcsolatok 2011-2013 </vt:lpstr>
      <vt:lpstr>PowerPoint bemutató</vt:lpstr>
      <vt:lpstr>A Sing-Song projekt résztvevői:</vt:lpstr>
      <vt:lpstr>PowerPoint bemutató</vt:lpstr>
      <vt:lpstr>Projekt tevékenységek – Projektindító megbeszélés</vt:lpstr>
      <vt:lpstr>Projekt tevékenységek – Zenei műhelyek I.</vt:lpstr>
      <vt:lpstr>Projekt tevékenységek – Zenei műhelyek II.</vt:lpstr>
      <vt:lpstr>Projekt tevékenységek- Koncertek</vt:lpstr>
      <vt:lpstr>Mit adott az intézménynek a program? I. ‘Szeletek’ a tortából.</vt:lpstr>
      <vt:lpstr>Mit adott az intézménynek a program? II.</vt:lpstr>
      <vt:lpstr> A ‘szükséges plusz’ a projekt eredményességéhez I. </vt:lpstr>
      <vt:lpstr>A ‘szükséges plusz’ a projekt eredményességéhez II.</vt:lpstr>
      <vt:lpstr>Koncert részlet </vt:lpstr>
      <vt:lpstr>Sing-Song Projekt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Grundtvig Tanulási kapcsolatok SING-SONG PROJECT  2011-2013</dc:title>
  <dc:creator>Vali</dc:creator>
  <cp:lastModifiedBy>Fernbach Andrea</cp:lastModifiedBy>
  <cp:revision>238</cp:revision>
  <dcterms:created xsi:type="dcterms:W3CDTF">2014-05-08T17:53:41Z</dcterms:created>
  <dcterms:modified xsi:type="dcterms:W3CDTF">2014-05-16T11:59:19Z</dcterms:modified>
</cp:coreProperties>
</file>