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74" r:id="rId3"/>
    <p:sldId id="279" r:id="rId4"/>
    <p:sldId id="259" r:id="rId5"/>
    <p:sldId id="260" r:id="rId6"/>
    <p:sldId id="256" r:id="rId7"/>
    <p:sldId id="257" r:id="rId8"/>
    <p:sldId id="258" r:id="rId9"/>
    <p:sldId id="261" r:id="rId10"/>
    <p:sldId id="262" r:id="rId11"/>
    <p:sldId id="263" r:id="rId12"/>
    <p:sldId id="275" r:id="rId13"/>
    <p:sldId id="276" r:id="rId14"/>
    <p:sldId id="264" r:id="rId15"/>
    <p:sldId id="265" r:id="rId16"/>
    <p:sldId id="277" r:id="rId17"/>
    <p:sldId id="273" r:id="rId18"/>
    <p:sldId id="280" r:id="rId19"/>
    <p:sldId id="270" r:id="rId20"/>
    <p:sldId id="281" r:id="rId21"/>
    <p:sldId id="268" r:id="rId22"/>
    <p:sldId id="282" r:id="rId23"/>
    <p:sldId id="278" r:id="rId2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465" autoAdjust="0"/>
  </p:normalViewPr>
  <p:slideViewPr>
    <p:cSldViewPr snapToGrid="0">
      <p:cViewPr varScale="1">
        <p:scale>
          <a:sx n="95" d="100"/>
          <a:sy n="95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1BA79-4011-4E25-85D3-51C44A09909A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53DB-70F5-458B-98F9-44FBA1F221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083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F81A3-EC1B-4D4F-9830-33983F49C43A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45D3-325E-4644-AC8F-9FF0B76F70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62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online pályázati űrlapok online alkalmazások, ezért gyors és folyamatos internet kapcsolatra van szükségük a működéshez. Az űrlapokon nem lehet offline dolgozni.</a:t>
            </a:r>
          </a:p>
          <a:p>
            <a:pPr fontAlgn="t"/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Nyomtatóra és szkennerre is szükség lesz az online pályázati űrlap benyújtásához. Emellett PDF olvasó programot (lehetőleg Adobe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használnia kell, hogy a jogi nyilatkozatot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Declaration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Honour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kinyomtatni, aláírni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szkennelni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tudja. </a:t>
            </a:r>
          </a:p>
          <a:p>
            <a:pPr fontAlgn="t"/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Fontos: Ne használjon több lapot böngészőjében!</a:t>
            </a:r>
          </a:p>
          <a:p>
            <a:pPr fontAlgn="t"/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nyisson meg több böngésző ablakot az alkalmazáshoz. Ez problémákat fog okozni az űrlap mentési funkciójában és 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adatvesztést eredményez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az űrlapban.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14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19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8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Mezőtípusok – szabadszavas, legördülő</a:t>
            </a:r>
          </a:p>
          <a:p>
            <a:r>
              <a:rPr lang="hu-HU" dirty="0" smtClean="0"/>
              <a:t>Megfelelő NI kiválasztása!</a:t>
            </a:r>
          </a:p>
          <a:p>
            <a:r>
              <a:rPr lang="hu-HU" dirty="0" smtClean="0"/>
              <a:t>Jelölések</a:t>
            </a:r>
          </a:p>
          <a:p>
            <a:r>
              <a:rPr lang="hu-HU" dirty="0" smtClean="0"/>
              <a:t>Mentés</a:t>
            </a:r>
          </a:p>
          <a:p>
            <a:r>
              <a:rPr lang="hu-HU" dirty="0" smtClean="0"/>
              <a:t>Dinamikusan változik a kitöltés során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6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ORS-en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OID</a:t>
            </a:r>
            <a:r>
              <a:rPr lang="hu-HU" baseline="0" dirty="0" smtClean="0"/>
              <a:t> azonosítót </a:t>
            </a:r>
            <a:r>
              <a:rPr lang="hu-HU" dirty="0" smtClean="0"/>
              <a:t>kell beírni a pályázatba, s ezt követően az űrlapba automatikusan bekerül az intézményi adatok egy része.</a:t>
            </a:r>
          </a:p>
          <a:p>
            <a:r>
              <a:rPr lang="hu-HU" baseline="0" dirty="0" smtClean="0"/>
              <a:t>Fogadó nem lehet magyar, de a listából ki lehet választani!</a:t>
            </a:r>
          </a:p>
          <a:p>
            <a:r>
              <a:rPr lang="hu-HU" baseline="0" dirty="0" smtClean="0"/>
              <a:t>Fogadónál nem kötelező az OID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96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Felső sor –</a:t>
            </a:r>
            <a:r>
              <a:rPr lang="hu-HU" baseline="0" dirty="0" smtClean="0"/>
              <a:t> kitöltöttség, belső linkként is működik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930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Pályázó – csak egy magyar intézményt lehet, nem lehet magyar partner, csak ha konzorcium. SZC és tagintézmény</a:t>
            </a:r>
            <a:r>
              <a:rPr lang="hu-HU" baseline="0" dirty="0" smtClean="0"/>
              <a:t> nem lehet tagja konzorciumnak. SZC alapvetően csak oktatóira. Ha </a:t>
            </a:r>
            <a:r>
              <a:rPr lang="hu-HU" baseline="0" dirty="0" err="1" smtClean="0"/>
              <a:t>szc</a:t>
            </a:r>
            <a:r>
              <a:rPr lang="hu-HU" baseline="0" dirty="0" smtClean="0"/>
              <a:t> szeretne tagintézményekből diákot, akkor a szövegből egyértelműen derüljön ki, hogy melyik iskola vesz részt a projektben, mik a feladatai a megvalósítás során, mi a hozzáadott értéke annak, hogy az </a:t>
            </a:r>
            <a:r>
              <a:rPr lang="hu-HU" baseline="0" dirty="0" err="1" smtClean="0"/>
              <a:t>szc-vel</a:t>
            </a:r>
            <a:r>
              <a:rPr lang="hu-HU" baseline="0" dirty="0" smtClean="0"/>
              <a:t> együtt pályázik.</a:t>
            </a:r>
          </a:p>
          <a:p>
            <a:endParaRPr lang="hu-HU" dirty="0" smtClean="0"/>
          </a:p>
          <a:p>
            <a:r>
              <a:rPr lang="hu-HU" dirty="0" smtClean="0"/>
              <a:t>Ajánlott fogadónyilatkozatot</a:t>
            </a:r>
            <a:r>
              <a:rPr lang="hu-HU" baseline="0" dirty="0" smtClean="0"/>
              <a:t> csatolni, lehetőleg minél konkrétabb adatokkal, részletekkel a gyakorlatot/tanulmányutat illetően.</a:t>
            </a:r>
          </a:p>
          <a:p>
            <a:endParaRPr lang="hu-HU" baseline="0" dirty="0" smtClean="0"/>
          </a:p>
          <a:p>
            <a:r>
              <a:rPr lang="hu-HU" baseline="0" dirty="0" smtClean="0"/>
              <a:t>Ütemterv – javasolt melléklet</a:t>
            </a:r>
          </a:p>
          <a:p>
            <a:endParaRPr lang="hu-HU" baseline="0" dirty="0" smtClean="0"/>
          </a:p>
          <a:p>
            <a:r>
              <a:rPr lang="hu-HU" baseline="0" dirty="0" smtClean="0"/>
              <a:t>Tervezett kiutazások: tevékenységtípusonként, létszám és átlagidő alapján. Külön mező, ha visznek kísérőket -  egyértelmű</a:t>
            </a:r>
          </a:p>
          <a:p>
            <a:r>
              <a:rPr lang="hu-HU" baseline="0" dirty="0" smtClean="0"/>
              <a:t>Utazás létszám és távolsági sáv alapján</a:t>
            </a:r>
          </a:p>
          <a:p>
            <a:r>
              <a:rPr lang="hu-HU" baseline="0" dirty="0" smtClean="0"/>
              <a:t>Az egyes mobilitások munkaprogramja – partnerenként, szakmánként eltérő. Lehet Tanulási eredmény szemléletű =&gt; képzés dec. 11-12.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11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7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 smtClean="0"/>
          </a:p>
          <a:p>
            <a:r>
              <a:rPr lang="hu-HU" b="1" dirty="0" smtClean="0"/>
              <a:t>Speciális igény</a:t>
            </a:r>
            <a:r>
              <a:rPr lang="hu-HU" b="1" baseline="0" dirty="0" smtClean="0"/>
              <a:t> </a:t>
            </a:r>
            <a:r>
              <a:rPr lang="hu-HU" dirty="0" smtClean="0"/>
              <a:t>esetén csak az alapon felüli részt kell itt igényelni. Az alap utazási és egyéni támogatást a tevékenységeknél számolja az</a:t>
            </a:r>
            <a:r>
              <a:rPr lang="hu-HU" baseline="0" dirty="0" smtClean="0"/>
              <a:t> űrlap.</a:t>
            </a:r>
          </a:p>
          <a:p>
            <a:r>
              <a:rPr lang="hu-HU" b="1" baseline="0" dirty="0" smtClean="0"/>
              <a:t>Rendkívüli támogatás</a:t>
            </a:r>
            <a:r>
              <a:rPr lang="hu-HU" baseline="0" dirty="0" smtClean="0"/>
              <a:t>: itt csak a hátrányos helyzet miatt igényelt plusz támogatást kell igényelni. A </a:t>
            </a:r>
            <a:r>
              <a:rPr lang="hu-HU" baseline="0" dirty="0" err="1" smtClean="0"/>
              <a:t>hh</a:t>
            </a:r>
            <a:r>
              <a:rPr lang="hu-HU" baseline="0" dirty="0" smtClean="0"/>
              <a:t>-t nem kell igazolni felénk, de a költésről számlát kell az elszámoláshoz csatolni! </a:t>
            </a:r>
            <a:r>
              <a:rPr lang="hu-HU" baseline="0" dirty="0" err="1" smtClean="0"/>
              <a:t>Látszódjon</a:t>
            </a:r>
            <a:r>
              <a:rPr lang="hu-HU" baseline="0" dirty="0" smtClean="0"/>
              <a:t>, hogy pl. munkaruhát vásároltak.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7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Tevékenységtípus – legördülő mező! Nem jelenik meg alapból az összes típus!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45D3-325E-4644-AC8F-9FF0B76F702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72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7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pályázat benyújtása előtt előzetes regisztráció szükséges a Participant Portal-on keresztül.</a:t>
            </a:r>
          </a:p>
          <a:p>
            <a:r>
              <a:rPr lang="hu-HU" dirty="0" smtClean="0"/>
              <a:t>A regisztrációt a pályázatban megjelölt összes intézménynek el kell végeznie </a:t>
            </a:r>
            <a:r>
              <a:rPr lang="hu-HU" b="1" dirty="0" smtClean="0">
                <a:solidFill>
                  <a:srgbClr val="FF0000"/>
                </a:solidFill>
              </a:rPr>
              <a:t>(küldő, fogadó és hazai konzorciumi pályázat esetén konzorciumi partnerek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 kapott 9 számjegyű PIC kódokat kell majd beírni a pályázatba, s ezt követően az űrlapba automatikusan bekerülnek az intézményi adatok.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3501-3B47-49D4-8D3F-339891CEEEED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0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3D7951-B059-4967-8881-2D2584B57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F3E4A12-60C4-4A23-85B1-3B2827B90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DB87C7-1B99-47B3-ACE1-053B0E98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702AA7-6D99-4BDF-A3A1-DCAC3729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0E8A23-3F9F-4A3D-B167-8B677EAD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453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C3402-F4B2-4D63-A952-0553E805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E2BE9EA-DD2B-4D0D-8A30-C234BFF7A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EC3154-3121-42F8-9679-C25A562F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A37ADA-B3D1-4A85-A2C3-1FD013E0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4D0474-6D27-40DA-9F38-2D542272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1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8ADE21A-7181-4FB5-A8FA-0A6D782F7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9562D17-6EDA-44BB-8F7F-D99FBAB48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4036AA-BF71-4E83-8F8C-147A47602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BFE7A6-86D5-4D78-80A7-276D8E72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492F5F-27FB-4302-8C93-432EE3D7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5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8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08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28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10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21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39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8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FE146C-80ED-4FF1-A569-B869EC15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FFB411-2D64-4470-930C-12EA1F2CA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3A004C7-BF2F-4D3E-8E66-F243C59A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6846BF-C433-492B-8D75-99FB94F3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B276FB-B10F-4F01-A926-63D90DFF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7088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41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1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3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7D0E9C-E50E-41A4-BE4A-88657ACD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1F8BB1-858C-4128-B2E4-BDBE93D0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005B42F-037D-43AB-A45F-B2D5F85D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36ACEE-412C-4E04-9CB9-8FCF1331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354D5F-7545-4904-8E35-49A2AC95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59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9F38AA-6523-4952-A5E3-EBDFA5E0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B77808-F9EB-4FC1-A767-893B72717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81B6524-FB15-4E4B-AA7A-97795F196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2242879-E892-4016-A43A-243CB19B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8752CD-5BBD-4161-879C-1A47A455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A6D0E5D-CD43-4944-A8DB-00B0A913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79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C8A397-C053-4D19-BA98-03970961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AA7707-CF0D-4A4D-886E-42B63757C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BFDD986-094E-4382-A78D-4E2D5106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7ACCA59-C91D-496E-9320-9FF2EE2DF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77E2588-7C2A-4CB8-B6E7-719EC436A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05BE08F-FAD9-4CC6-B18A-6A5C866A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3668493-7564-4238-905D-2733016C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B1BBFE8-A3A9-489F-A724-4675B050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08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34CB7D-5FC8-4E04-B099-BEB52063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B7403E7-80E0-4E7C-949B-14C3CD1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55B0C18-EEF9-4B97-99F2-C47FAD3C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9183EBF-D9FF-4017-AA35-17376B4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3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7994AEF-F9FC-4167-9F24-A02065CF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FC41405-9D25-4B74-B4F0-8FA3F727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658FE9E-1544-44B7-9C92-036AD5AD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80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F05C57-4EEE-42D6-863A-4C4AD225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92EA6C-A3AB-4F60-985B-C6B64B19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E703C8E-1AEF-4F2E-BAAE-974B96CF5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DF63FDC-5B37-4E1D-A450-5B8E9ADB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0E763E9-0C60-44B9-8459-7BC02235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92D8CA7-9658-4141-9D70-DEF8C7A7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207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F2D1F-3372-43C2-A9FA-E88A7F1D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85F8E5A-A68A-48A4-8430-4BF6AADA7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FEE1D14-6A55-4285-AD75-F41E93F86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7C3D7C5-2201-4B02-AB0E-E32AA21E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44F7D0B-6368-4FDB-B4EE-62757544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9BD2E1-37F0-4DFD-9835-3EECA867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01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135CBD7-ABF8-4C42-B233-D48A1CF6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56AE41-F71B-48CD-A5D1-054E9410D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46FEE9-3ECE-46B7-95F1-B9C95FFFA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D1BE-8FB3-486A-831A-CB5FFC14C6D2}" type="datetimeFigureOut">
              <a:rPr lang="hu-HU" smtClean="0"/>
              <a:t>2019. 12. 05.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91F34E7-38A1-434E-A4BD-810EB5942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0BC4E5-6EC9-4BCC-B0DA-33D1DE4F2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6796-F023-49A5-A990-7CC36F0CCF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1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C4AD4-736B-4474-83DF-845078B58B29}" type="datetimeFigureOut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2019. 12. 05.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9DF658-A041-47AB-91C5-356CF81DBCBC}" type="slidenum">
              <a:rPr lang="hu-H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hu-H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8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20487"/>
            <a:ext cx="9144000" cy="1061356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hu-HU" sz="5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Erasmus+ pályázati űrlap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55671"/>
            <a:ext cx="9144000" cy="164102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endParaRPr lang="hu-HU" sz="3000" b="1" dirty="0" smtClean="0">
              <a:solidFill>
                <a:schemeClr val="lt1"/>
              </a:solidFill>
            </a:endParaRPr>
          </a:p>
          <a:p>
            <a:r>
              <a:rPr lang="hu-HU" sz="3600" b="1" dirty="0" smtClean="0">
                <a:solidFill>
                  <a:schemeClr val="lt1"/>
                </a:solidFill>
              </a:rPr>
              <a:t>WEBFORM</a:t>
            </a:r>
            <a:endParaRPr lang="hu-HU" sz="3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31378" t="13760" r="2804" b="15594"/>
          <a:stretch/>
        </p:blipFill>
        <p:spPr>
          <a:xfrm>
            <a:off x="1" y="1"/>
            <a:ext cx="11300604" cy="682283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E2C5A7DD-660A-433B-A202-92A973C812E2}"/>
              </a:ext>
            </a:extLst>
          </p:cNvPr>
          <p:cNvSpPr/>
          <p:nvPr/>
        </p:nvSpPr>
        <p:spPr>
          <a:xfrm>
            <a:off x="3136061" y="1323575"/>
            <a:ext cx="1159894" cy="5238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50F8777A-4B9D-4965-9093-1770BD939493}"/>
              </a:ext>
            </a:extLst>
          </p:cNvPr>
          <p:cNvSpPr/>
          <p:nvPr/>
        </p:nvSpPr>
        <p:spPr>
          <a:xfrm rot="10800000">
            <a:off x="3683151" y="4065032"/>
            <a:ext cx="978408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0A47F0E9-1FD4-4C65-8773-65F18AB0E864}"/>
              </a:ext>
            </a:extLst>
          </p:cNvPr>
          <p:cNvSpPr/>
          <p:nvPr/>
        </p:nvSpPr>
        <p:spPr>
          <a:xfrm rot="10800000">
            <a:off x="3136061" y="6101751"/>
            <a:ext cx="978408" cy="2762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56F5FB10-F533-4857-A55A-89F356F6CD83}"/>
              </a:ext>
            </a:extLst>
          </p:cNvPr>
          <p:cNvSpPr/>
          <p:nvPr/>
        </p:nvSpPr>
        <p:spPr>
          <a:xfrm>
            <a:off x="2449088" y="2676849"/>
            <a:ext cx="1982014" cy="343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3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420" y="260648"/>
            <a:ext cx="9040771" cy="980323"/>
          </a:xfrm>
        </p:spPr>
        <p:txBody>
          <a:bodyPr>
            <a:normAutofit/>
          </a:bodyPr>
          <a:lstStyle/>
          <a:p>
            <a:r>
              <a:rPr lang="hu-HU" sz="4000" dirty="0"/>
              <a:t>Tartalom</a:t>
            </a:r>
            <a:endParaRPr lang="hu-HU" sz="3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061357"/>
            <a:ext cx="12192000" cy="579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000" dirty="0" smtClean="0">
              <a:solidFill>
                <a:schemeClr val="tx2"/>
              </a:solidFill>
            </a:endParaRPr>
          </a:p>
          <a:p>
            <a:r>
              <a:rPr lang="hu-HU" sz="3000" dirty="0" smtClean="0">
                <a:solidFill>
                  <a:schemeClr val="tx2"/>
                </a:solidFill>
              </a:rPr>
              <a:t>Részt vevő szervezetek: 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pályázó (háttér és tapasztalat)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partnerek</a:t>
            </a:r>
          </a:p>
          <a:p>
            <a:r>
              <a:rPr lang="hu-HU" sz="3000" dirty="0" smtClean="0">
                <a:solidFill>
                  <a:schemeClr val="tx2"/>
                </a:solidFill>
              </a:rPr>
              <a:t>Európai Fejlesztési Terv: 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nemzetközi stratégia, 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intézményi igények, 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a projekt céljai</a:t>
            </a:r>
          </a:p>
          <a:p>
            <a:r>
              <a:rPr lang="hu-HU" sz="3000" dirty="0" smtClean="0">
                <a:solidFill>
                  <a:schemeClr val="tx2"/>
                </a:solidFill>
              </a:rPr>
              <a:t>Projektmenedzsment: 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együttműködés a partnerekkel</a:t>
            </a:r>
          </a:p>
          <a:p>
            <a:pPr lvl="1"/>
            <a:r>
              <a:rPr lang="hu-HU" sz="2600" dirty="0">
                <a:solidFill>
                  <a:schemeClr val="tx2"/>
                </a:solidFill>
              </a:rPr>
              <a:t>ü</a:t>
            </a:r>
            <a:r>
              <a:rPr lang="hu-HU" sz="2600" dirty="0" smtClean="0">
                <a:solidFill>
                  <a:schemeClr val="tx2"/>
                </a:solidFill>
              </a:rPr>
              <a:t>temterv</a:t>
            </a:r>
          </a:p>
          <a:p>
            <a:r>
              <a:rPr lang="hu-HU" sz="3000" dirty="0" smtClean="0">
                <a:solidFill>
                  <a:schemeClr val="tx2"/>
                </a:solidFill>
              </a:rPr>
              <a:t>Mobilitási tevékenységek: 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tervezett kiutazások, 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munkaprogramok,</a:t>
            </a:r>
          </a:p>
          <a:p>
            <a:pPr lvl="1"/>
            <a:r>
              <a:rPr lang="hu-HU" sz="2600" dirty="0" smtClean="0">
                <a:solidFill>
                  <a:schemeClr val="tx2"/>
                </a:solidFill>
              </a:rPr>
              <a:t>partnerek bemutatása </a:t>
            </a:r>
            <a:endParaRPr lang="hu-HU" sz="2600" dirty="0">
              <a:solidFill>
                <a:schemeClr val="tx2"/>
              </a:solidFill>
            </a:endParaRPr>
          </a:p>
          <a:p>
            <a:pPr lvl="1"/>
            <a:endParaRPr lang="hu-HU" sz="2600" dirty="0" smtClean="0">
              <a:solidFill>
                <a:schemeClr val="tx2"/>
              </a:solidFill>
            </a:endParaRPr>
          </a:p>
          <a:p>
            <a:pPr lvl="1"/>
            <a:endParaRPr lang="hu-HU" sz="26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r="87000" b="57414"/>
          <a:stretch/>
        </p:blipFill>
        <p:spPr bwMode="auto">
          <a:xfrm>
            <a:off x="6955971" y="1387484"/>
            <a:ext cx="3282044" cy="450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7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4650" y="236156"/>
            <a:ext cx="2588079" cy="939502"/>
          </a:xfrm>
        </p:spPr>
        <p:txBody>
          <a:bodyPr>
            <a:normAutofit/>
          </a:bodyPr>
          <a:lstStyle/>
          <a:p>
            <a:r>
              <a:rPr lang="hu-HU" sz="4000" dirty="0"/>
              <a:t>Tartalom</a:t>
            </a:r>
            <a:endParaRPr lang="hu-HU" sz="3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dirty="0">
                <a:solidFill>
                  <a:schemeClr val="tx2"/>
                </a:solidFill>
              </a:rPr>
              <a:t>Résztvevők: </a:t>
            </a:r>
          </a:p>
          <a:p>
            <a:pPr lvl="1"/>
            <a:r>
              <a:rPr lang="hu-HU" sz="2600" dirty="0">
                <a:solidFill>
                  <a:schemeClr val="tx2"/>
                </a:solidFill>
              </a:rPr>
              <a:t>bemutatása, felkésztése, támogatása, </a:t>
            </a:r>
            <a:r>
              <a:rPr lang="hu-HU" sz="2600" u="sng" dirty="0">
                <a:solidFill>
                  <a:schemeClr val="tx2"/>
                </a:solidFill>
              </a:rPr>
              <a:t>tanulási eredmények</a:t>
            </a:r>
            <a:r>
              <a:rPr lang="hu-HU" sz="2600" dirty="0">
                <a:solidFill>
                  <a:schemeClr val="tx2"/>
                </a:solidFill>
              </a:rPr>
              <a:t>, </a:t>
            </a:r>
            <a:r>
              <a:rPr lang="hu-HU" sz="2600" dirty="0" smtClean="0">
                <a:solidFill>
                  <a:schemeClr val="tx2"/>
                </a:solidFill>
              </a:rPr>
              <a:t>elismerés</a:t>
            </a:r>
            <a:endParaRPr lang="hu-HU" sz="2600" dirty="0">
              <a:solidFill>
                <a:schemeClr val="tx2"/>
              </a:solidFill>
            </a:endParaRPr>
          </a:p>
          <a:p>
            <a:r>
              <a:rPr lang="hu-HU" sz="3000" dirty="0" smtClean="0">
                <a:solidFill>
                  <a:schemeClr val="tx2"/>
                </a:solidFill>
              </a:rPr>
              <a:t>Kiegészítő támogatások:</a:t>
            </a:r>
            <a:endParaRPr lang="hu-HU" sz="3000" dirty="0">
              <a:solidFill>
                <a:schemeClr val="tx2"/>
              </a:solidFill>
            </a:endParaRPr>
          </a:p>
          <a:p>
            <a:pPr lvl="1"/>
            <a:r>
              <a:rPr lang="hu-HU" sz="2600" dirty="0">
                <a:solidFill>
                  <a:schemeClr val="tx2"/>
                </a:solidFill>
              </a:rPr>
              <a:t>s</a:t>
            </a:r>
            <a:r>
              <a:rPr lang="hu-HU" sz="2600" dirty="0" smtClean="0">
                <a:solidFill>
                  <a:schemeClr val="tx2"/>
                </a:solidFill>
              </a:rPr>
              <a:t>peciális </a:t>
            </a:r>
            <a:r>
              <a:rPr lang="hu-HU" sz="2600" dirty="0">
                <a:solidFill>
                  <a:schemeClr val="tx2"/>
                </a:solidFill>
              </a:rPr>
              <a:t>igény</a:t>
            </a:r>
          </a:p>
          <a:p>
            <a:pPr lvl="1"/>
            <a:r>
              <a:rPr lang="hu-HU" sz="2600" dirty="0">
                <a:solidFill>
                  <a:schemeClr val="tx2"/>
                </a:solidFill>
              </a:rPr>
              <a:t>r</a:t>
            </a:r>
            <a:r>
              <a:rPr lang="hu-HU" sz="2600" dirty="0" smtClean="0">
                <a:solidFill>
                  <a:schemeClr val="tx2"/>
                </a:solidFill>
              </a:rPr>
              <a:t>endkívüli </a:t>
            </a:r>
            <a:r>
              <a:rPr lang="hu-HU" sz="2600" dirty="0">
                <a:solidFill>
                  <a:schemeClr val="tx2"/>
                </a:solidFill>
              </a:rPr>
              <a:t>támogatás (hátrányos helyzet)</a:t>
            </a:r>
          </a:p>
          <a:p>
            <a:r>
              <a:rPr lang="hu-HU" sz="3000" dirty="0">
                <a:solidFill>
                  <a:schemeClr val="tx2"/>
                </a:solidFill>
              </a:rPr>
              <a:t>Nyomon követés: </a:t>
            </a:r>
          </a:p>
          <a:p>
            <a:pPr lvl="1"/>
            <a:r>
              <a:rPr lang="hu-HU" sz="2600" dirty="0">
                <a:solidFill>
                  <a:schemeClr val="tx2"/>
                </a:solidFill>
              </a:rPr>
              <a:t>hatás intézményben, helyi közösségben, </a:t>
            </a:r>
          </a:p>
          <a:p>
            <a:pPr lvl="1"/>
            <a:r>
              <a:rPr lang="hu-HU" sz="2600" dirty="0">
                <a:solidFill>
                  <a:schemeClr val="tx2"/>
                </a:solidFill>
              </a:rPr>
              <a:t>értékelés, </a:t>
            </a:r>
          </a:p>
          <a:p>
            <a:pPr lvl="1"/>
            <a:r>
              <a:rPr lang="hu-HU" sz="2600" dirty="0">
                <a:solidFill>
                  <a:schemeClr val="tx2"/>
                </a:solidFill>
              </a:rPr>
              <a:t>terjesztés</a:t>
            </a:r>
          </a:p>
          <a:p>
            <a:r>
              <a:rPr lang="hu-HU" sz="3000" dirty="0">
                <a:solidFill>
                  <a:schemeClr val="tx2"/>
                </a:solidFill>
              </a:rPr>
              <a:t>A projekt összefoglalása</a:t>
            </a:r>
          </a:p>
        </p:txBody>
      </p:sp>
    </p:spTree>
    <p:extLst>
      <p:ext uri="{BB962C8B-B14F-4D97-AF65-F5344CB8AC3E}">
        <p14:creationId xmlns:p14="http://schemas.microsoft.com/office/powerpoint/2010/main" val="39387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26095" t="14074" r="1718" b="11019"/>
          <a:stretch/>
        </p:blipFill>
        <p:spPr>
          <a:xfrm>
            <a:off x="0" y="0"/>
            <a:ext cx="11744325" cy="6855093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id="{81860917-F78A-4800-B0D0-762ADBF37582}"/>
              </a:ext>
            </a:extLst>
          </p:cNvPr>
          <p:cNvSpPr/>
          <p:nvPr/>
        </p:nvSpPr>
        <p:spPr>
          <a:xfrm rot="10800000">
            <a:off x="5872162" y="5713188"/>
            <a:ext cx="752475" cy="2131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32C561B9-B571-4D85-8219-CC93F6F59EC2}"/>
              </a:ext>
            </a:extLst>
          </p:cNvPr>
          <p:cNvSpPr/>
          <p:nvPr/>
        </p:nvSpPr>
        <p:spPr>
          <a:xfrm rot="10800000">
            <a:off x="11439525" y="5713188"/>
            <a:ext cx="752475" cy="2131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Nyíl: jobbra mutató 2">
            <a:extLst>
              <a:ext uri="{FF2B5EF4-FFF2-40B4-BE49-F238E27FC236}">
                <a16:creationId xmlns:a16="http://schemas.microsoft.com/office/drawing/2014/main" id="{81860917-F78A-4800-B0D0-762ADBF37582}"/>
              </a:ext>
            </a:extLst>
          </p:cNvPr>
          <p:cNvSpPr/>
          <p:nvPr/>
        </p:nvSpPr>
        <p:spPr>
          <a:xfrm rot="10800000">
            <a:off x="3572762" y="4260500"/>
            <a:ext cx="752475" cy="3813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7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6042" t="15001" r="885" b="6759"/>
          <a:stretch/>
        </p:blipFill>
        <p:spPr>
          <a:xfrm>
            <a:off x="0" y="-43865"/>
            <a:ext cx="11459548" cy="690186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FDBF390-F107-40D7-8DBC-05C8C946923F}"/>
              </a:ext>
            </a:extLst>
          </p:cNvPr>
          <p:cNvSpPr txBox="1"/>
          <p:nvPr/>
        </p:nvSpPr>
        <p:spPr>
          <a:xfrm>
            <a:off x="5267325" y="1058636"/>
            <a:ext cx="40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Szakképzési tanulók rövid távú </a:t>
            </a:r>
            <a:r>
              <a:rPr lang="hu-HU" dirty="0" smtClean="0"/>
              <a:t>mobilitása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BD642C0-1D4B-454F-B6E1-45ABB66132A9}"/>
              </a:ext>
            </a:extLst>
          </p:cNvPr>
          <p:cNvSpPr/>
          <p:nvPr/>
        </p:nvSpPr>
        <p:spPr>
          <a:xfrm>
            <a:off x="5267325" y="1058636"/>
            <a:ext cx="4051209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04393EA6-F7D7-4183-8AF0-1D0911C1EF9D}"/>
              </a:ext>
            </a:extLst>
          </p:cNvPr>
          <p:cNvCxnSpPr/>
          <p:nvPr/>
        </p:nvCxnSpPr>
        <p:spPr>
          <a:xfrm flipV="1">
            <a:off x="5267325" y="3452327"/>
            <a:ext cx="3046251" cy="3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209800" y="2463282"/>
            <a:ext cx="1074576" cy="8094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/>
          <p:cNvCxnSpPr/>
          <p:nvPr/>
        </p:nvCxnSpPr>
        <p:spPr>
          <a:xfrm>
            <a:off x="5664847" y="4015661"/>
            <a:ext cx="1045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BD642C0-1D4B-454F-B6E1-45ABB66132A9}"/>
              </a:ext>
            </a:extLst>
          </p:cNvPr>
          <p:cNvSpPr/>
          <p:nvPr/>
        </p:nvSpPr>
        <p:spPr>
          <a:xfrm>
            <a:off x="2351314" y="4747434"/>
            <a:ext cx="8882743" cy="509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9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endParaRPr lang="hu-HU" sz="3000" dirty="0">
              <a:solidFill>
                <a:srgbClr val="04617B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61970"/>
              </p:ext>
            </p:extLst>
          </p:nvPr>
        </p:nvGraphicFramePr>
        <p:xfrm>
          <a:off x="2" y="1853293"/>
          <a:ext cx="12191996" cy="333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3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5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112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Mobilitási tevékenység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Ország-csoport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Távolsági sáv</a:t>
                      </a:r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Utazási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Résztvevő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Kísérő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Utazási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Egyéni támogatás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2018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Szervezési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Összes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</a:t>
                      </a:r>
                      <a:r>
                        <a:rPr lang="hu-HU" sz="1400" b="1" u="none" strike="noStrike" dirty="0" err="1">
                          <a:effectLst/>
                        </a:rPr>
                        <a:t>nap</a:t>
                      </a:r>
                      <a:r>
                        <a:rPr lang="hu-HU" sz="1400" b="1" u="none" strike="noStrike" dirty="0">
                          <a:effectLst/>
                        </a:rPr>
                        <a:t>+utazási nap)*kiutazó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Átlag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(összes nap / kiutazók)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Szabályok szerint igényelhető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7 200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18 480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7 000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21,58333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45 304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5 040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26 824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9 800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616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720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3 752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7 644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Diák rövid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360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3 892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CR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8 100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36 270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15 750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990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36 270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CR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1 080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10 236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 smtClean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 smtClean="0">
                          <a:effectLst/>
                        </a:rPr>
                        <a:t>10 236</a:t>
                      </a:r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029766" y="3054699"/>
            <a:ext cx="552659" cy="780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8" y="3175278"/>
            <a:ext cx="1154723" cy="268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9" y="3557116"/>
            <a:ext cx="1154722" cy="2783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5014127" y="3175277"/>
            <a:ext cx="361741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9709448" y="3175276"/>
            <a:ext cx="399194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7DA45C9-8145-48DE-BADB-013AE2A4A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6"/>
          <a:stretch/>
        </p:blipFill>
        <p:spPr>
          <a:xfrm>
            <a:off x="0" y="0"/>
            <a:ext cx="12192000" cy="648652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FDBF390-F107-40D7-8DBC-05C8C946923F}"/>
              </a:ext>
            </a:extLst>
          </p:cNvPr>
          <p:cNvSpPr txBox="1"/>
          <p:nvPr/>
        </p:nvSpPr>
        <p:spPr>
          <a:xfrm>
            <a:off x="5276850" y="723900"/>
            <a:ext cx="421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Szakképzési tanulók rövid távú mobilitása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BD642C0-1D4B-454F-B6E1-45ABB66132A9}"/>
              </a:ext>
            </a:extLst>
          </p:cNvPr>
          <p:cNvSpPr/>
          <p:nvPr/>
        </p:nvSpPr>
        <p:spPr>
          <a:xfrm>
            <a:off x="5267325" y="695325"/>
            <a:ext cx="4024721" cy="409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2784021" y="5396593"/>
            <a:ext cx="8850086" cy="498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6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endParaRPr lang="hu-HU" sz="3000" dirty="0">
              <a:solidFill>
                <a:srgbClr val="04617B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2" y="1853293"/>
          <a:ext cx="12191996" cy="333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3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5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112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Mobilitási tevékenység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Ország-csoport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Távolsági sáv</a:t>
                      </a:r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Utazási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Résztvevő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Kísérő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Utazási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Egyéni támogatás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2018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Szervezési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Összes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</a:t>
                      </a:r>
                      <a:r>
                        <a:rPr lang="hu-HU" sz="1400" b="1" u="none" strike="noStrike" dirty="0" err="1">
                          <a:effectLst/>
                        </a:rPr>
                        <a:t>nap</a:t>
                      </a:r>
                      <a:r>
                        <a:rPr lang="hu-HU" sz="1400" b="1" u="none" strike="noStrike" dirty="0">
                          <a:effectLst/>
                        </a:rPr>
                        <a:t>+utazási nap)*kiutazó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Átlag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(összes nap / kiutazók)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Szabályok szerint igényelhető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7 200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18 480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7 000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21,58333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45 304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5 040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26 824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9 800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616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720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3 752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7 644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Diák rövid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360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3 892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CR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8 100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36 270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15 750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990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36 270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CR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1 080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10 236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 smtClean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 smtClean="0">
                          <a:effectLst/>
                        </a:rPr>
                        <a:t>10 236</a:t>
                      </a:r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018349" y="3835417"/>
            <a:ext cx="552659" cy="7807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8" y="3957522"/>
            <a:ext cx="1154723" cy="2682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3768968" y="4301588"/>
            <a:ext cx="1154722" cy="2783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5516545" y="3919750"/>
            <a:ext cx="361741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9722237" y="3919750"/>
            <a:ext cx="399194" cy="6601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56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2DFD57C-D8D2-42C3-BD5A-73F040410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C8A831D8-B839-4F8E-BBDA-5C2A42319F0C}"/>
              </a:ext>
            </a:extLst>
          </p:cNvPr>
          <p:cNvSpPr/>
          <p:nvPr/>
        </p:nvSpPr>
        <p:spPr>
          <a:xfrm>
            <a:off x="2609850" y="828675"/>
            <a:ext cx="3486150" cy="7239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2686050" y="5274129"/>
            <a:ext cx="9070521" cy="5633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1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48" y="3"/>
            <a:ext cx="2482552" cy="1239019"/>
          </a:xfrm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61C00895-E285-4420-A6EE-0B94554F7E72}"/>
              </a:ext>
            </a:extLst>
          </p:cNvPr>
          <p:cNvSpPr txBox="1">
            <a:spLocks/>
          </p:cNvSpPr>
          <p:nvPr/>
        </p:nvSpPr>
        <p:spPr>
          <a:xfrm>
            <a:off x="0" y="1240971"/>
            <a:ext cx="12192000" cy="56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endParaRPr lang="hu-HU" sz="3000" dirty="0">
              <a:solidFill>
                <a:srgbClr val="04617B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2" y="1853293"/>
          <a:ext cx="12191996" cy="333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7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5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5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8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23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50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2112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Mobilitási tevékenység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Ország-csoport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Távolsági sáv</a:t>
                      </a:r>
                      <a:r>
                        <a:rPr lang="hu-HU" sz="1400" b="1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Utazási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Résztvevő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Kísérő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Utazási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Egyéni támogatás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2018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 </a:t>
                      </a:r>
                      <a:r>
                        <a:rPr lang="hu-HU" sz="1400" b="1" u="none" strike="noStrike" dirty="0" smtClean="0">
                          <a:effectLst/>
                        </a:rPr>
                        <a:t>Szervezési támogatás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Összes </a:t>
                      </a:r>
                      <a:r>
                        <a:rPr lang="hu-HU" sz="1400" b="1" u="none" strike="noStrike" dirty="0">
                          <a:effectLst/>
                        </a:rPr>
                        <a:t>nap</a:t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</a:t>
                      </a:r>
                      <a:r>
                        <a:rPr lang="hu-HU" sz="1400" b="1" u="none" strike="noStrike" dirty="0" err="1">
                          <a:effectLst/>
                        </a:rPr>
                        <a:t>nap</a:t>
                      </a:r>
                      <a:r>
                        <a:rPr lang="hu-HU" sz="1400" b="1" u="none" strike="noStrike" dirty="0">
                          <a:effectLst/>
                        </a:rPr>
                        <a:t>+utazási nap)*kiutazó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Átlag</a:t>
                      </a:r>
                      <a:r>
                        <a:rPr lang="hu-HU" sz="1400" b="1" u="none" strike="noStrike" dirty="0">
                          <a:effectLst/>
                        </a:rPr>
                        <a:t/>
                      </a:r>
                      <a:br>
                        <a:rPr lang="hu-HU" sz="1400" b="1" u="none" strike="noStrike" dirty="0">
                          <a:effectLst/>
                        </a:rPr>
                      </a:br>
                      <a:r>
                        <a:rPr lang="hu-HU" sz="1400" b="1" u="none" strike="noStrike" dirty="0">
                          <a:effectLst/>
                        </a:rPr>
                        <a:t>(összes nap / kiutazók)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Szabályok szerint igényelhető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7 200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18 480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7 000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21,58333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45 304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28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5 040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26 824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9 800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616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Diák rövid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PT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2000-2999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 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720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3 752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42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21,50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7 644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6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Diák rövid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AT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100-499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2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  360   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       3 892    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44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 dirty="0">
                          <a:effectLst/>
                        </a:rPr>
                        <a:t> 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CR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45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8 100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36 270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15 750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990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36 270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Diák rövid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CR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100-499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              1 080    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              10 236   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 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132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r>
                        <a:rPr lang="hu-HU" sz="1100" u="none" strike="noStrike" dirty="0" smtClean="0">
                          <a:effectLst/>
                        </a:rPr>
                        <a:t>22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 dirty="0" smtClean="0">
                          <a:effectLst/>
                        </a:rPr>
                        <a:t>10 236</a:t>
                      </a:r>
                      <a:r>
                        <a:rPr lang="hu-HU" sz="1100" u="none" strike="noStrike" dirty="0">
                          <a:effectLst/>
                        </a:rPr>
                        <a:t> 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612571" y="3135086"/>
            <a:ext cx="1156397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614245" y="3898231"/>
            <a:ext cx="1154723" cy="3220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4919124" y="3135086"/>
            <a:ext cx="406501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5463410" y="3878663"/>
            <a:ext cx="406501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1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Általános jellemzők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Weboldal, nem letölthető PDF </a:t>
            </a:r>
          </a:p>
          <a:p>
            <a:r>
              <a:rPr lang="hu-HU" dirty="0" smtClean="0"/>
              <a:t>A belépéshez EU Login fiók szükséges</a:t>
            </a:r>
          </a:p>
          <a:p>
            <a:r>
              <a:rPr lang="hu-HU" dirty="0" smtClean="0"/>
              <a:t>Megfelelő űrlap kiválasztása: </a:t>
            </a:r>
            <a:r>
              <a:rPr lang="hu-HU" b="1" dirty="0" smtClean="0"/>
              <a:t>KA102!</a:t>
            </a:r>
          </a:p>
          <a:p>
            <a:r>
              <a:rPr lang="hu-HU" dirty="0" smtClean="0"/>
              <a:t>Fordítás zajlik: felület, űrlap, mellékletek</a:t>
            </a:r>
          </a:p>
          <a:p>
            <a:r>
              <a:rPr lang="hu-HU" dirty="0" smtClean="0"/>
              <a:t>Karakterlimit: 3000-5000 karakter</a:t>
            </a:r>
          </a:p>
          <a:p>
            <a:r>
              <a:rPr lang="hu-HU" dirty="0" smtClean="0"/>
              <a:t>Mellékletek: 10 db, darabonként </a:t>
            </a:r>
            <a:r>
              <a:rPr lang="hu-HU" dirty="0" err="1" smtClean="0"/>
              <a:t>max</a:t>
            </a:r>
            <a:r>
              <a:rPr lang="hu-HU" dirty="0" smtClean="0"/>
              <a:t>. 15 MB, összesen </a:t>
            </a:r>
            <a:r>
              <a:rPr lang="hu-HU" dirty="0" err="1" smtClean="0"/>
              <a:t>max</a:t>
            </a:r>
            <a:r>
              <a:rPr lang="hu-HU" dirty="0" smtClean="0"/>
              <a:t>. 100 MB</a:t>
            </a:r>
          </a:p>
          <a:p>
            <a:r>
              <a:rPr lang="hu-HU" dirty="0"/>
              <a:t>T</a:t>
            </a:r>
            <a:r>
              <a:rPr lang="hu-HU" dirty="0" smtClean="0"/>
              <a:t>echnikai útmutató</a:t>
            </a:r>
          </a:p>
          <a:p>
            <a:r>
              <a:rPr lang="hu-HU" dirty="0" smtClean="0"/>
              <a:t>Ne hagyják az utolsó pillanatra a kitöltést, benyújtást!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11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36B41D5-B9AD-499B-8CC3-32C0B9911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4"/>
          <a:stretch/>
        </p:blipFill>
        <p:spPr>
          <a:xfrm>
            <a:off x="0" y="0"/>
            <a:ext cx="12192000" cy="6467475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>
            <a:off x="6981825" y="1600200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7560128" y="4352735"/>
            <a:ext cx="37555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22</a:t>
            </a:r>
            <a:endParaRPr lang="hu-HU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638064" y="4380767"/>
            <a:ext cx="108585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7,920.00 EUR</a:t>
            </a:r>
            <a:endParaRPr lang="hu-HU" sz="1100" dirty="0">
              <a:solidFill>
                <a:schemeClr val="tx1">
                  <a:lumMod val="75000"/>
                  <a:lumOff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4451249" y="4300733"/>
            <a:ext cx="3577384" cy="3416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5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/>
          <a:srcRect l="26042" t="12324" r="1174" b="10908"/>
          <a:stretch/>
        </p:blipFill>
        <p:spPr>
          <a:xfrm>
            <a:off x="0" y="0"/>
            <a:ext cx="11565082" cy="6861406"/>
          </a:xfrm>
          <a:prstGeom prst="rect">
            <a:avLst/>
          </a:prstGeom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 flipV="1">
            <a:off x="3937175" y="4612193"/>
            <a:ext cx="6442772" cy="2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: lekerekített 8">
            <a:extLst>
              <a:ext uri="{FF2B5EF4-FFF2-40B4-BE49-F238E27FC236}">
                <a16:creationId xmlns:a16="http://schemas.microsoft.com/office/drawing/2014/main" id="{CDA60479-7C4F-4241-94E9-3D492B805CB8}"/>
              </a:ext>
            </a:extLst>
          </p:cNvPr>
          <p:cNvSpPr/>
          <p:nvPr/>
        </p:nvSpPr>
        <p:spPr>
          <a:xfrm>
            <a:off x="2290853" y="1964452"/>
            <a:ext cx="3577384" cy="6079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>
            <a:off x="8470760" y="2893925"/>
            <a:ext cx="27934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E68F99D9-9428-4A44-88BA-12F956680F25}"/>
              </a:ext>
            </a:extLst>
          </p:cNvPr>
          <p:cNvCxnSpPr/>
          <p:nvPr/>
        </p:nvCxnSpPr>
        <p:spPr>
          <a:xfrm flipV="1">
            <a:off x="2290853" y="3044651"/>
            <a:ext cx="1646322" cy="10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3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704088"/>
            <a:ext cx="10439400" cy="1143000"/>
          </a:xfrm>
        </p:spPr>
        <p:txBody>
          <a:bodyPr/>
          <a:lstStyle/>
          <a:p>
            <a:r>
              <a:rPr lang="hu-HU" dirty="0" smtClean="0"/>
              <a:t>Segédanyagok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4914" y="2376351"/>
            <a:ext cx="10972800" cy="274265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76000">
            <a:normAutofit/>
          </a:bodyPr>
          <a:lstStyle/>
          <a:p>
            <a:r>
              <a:rPr lang="hu-HU" sz="3000" dirty="0">
                <a:solidFill>
                  <a:schemeClr val="tx2"/>
                </a:solidFill>
              </a:rPr>
              <a:t>Pályázati kalauz</a:t>
            </a:r>
          </a:p>
          <a:p>
            <a:r>
              <a:rPr lang="hu-HU" sz="3000" dirty="0">
                <a:solidFill>
                  <a:schemeClr val="tx2"/>
                </a:solidFill>
              </a:rPr>
              <a:t>Technikai útmutató</a:t>
            </a:r>
          </a:p>
          <a:p>
            <a:r>
              <a:rPr lang="hu-HU" sz="3000" dirty="0">
                <a:solidFill>
                  <a:schemeClr val="tx2"/>
                </a:solidFill>
              </a:rPr>
              <a:t>Segédtábla (</a:t>
            </a:r>
            <a:r>
              <a:rPr lang="hu-HU" sz="3000" dirty="0" err="1">
                <a:solidFill>
                  <a:schemeClr val="tx2"/>
                </a:solidFill>
              </a:rPr>
              <a:t>xls</a:t>
            </a:r>
            <a:r>
              <a:rPr lang="hu-HU" sz="30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3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l="-20000" t="12222" r="29175" b="30684"/>
          <a:stretch/>
        </p:blipFill>
        <p:spPr>
          <a:xfrm>
            <a:off x="-3429734" y="615407"/>
            <a:ext cx="15621734" cy="587326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79E35EE-271A-4FB8-B98D-28B008C9390A}"/>
              </a:ext>
            </a:extLst>
          </p:cNvPr>
          <p:cNvSpPr txBox="1"/>
          <p:nvPr/>
        </p:nvSpPr>
        <p:spPr>
          <a:xfrm>
            <a:off x="768228" y="6445003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Felsőoktatás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080053B-26D3-4C26-AFA4-7AAFC2D7AC88}"/>
              </a:ext>
            </a:extLst>
          </p:cNvPr>
          <p:cNvSpPr txBox="1"/>
          <p:nvPr/>
        </p:nvSpPr>
        <p:spPr>
          <a:xfrm>
            <a:off x="3209193" y="6445003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Köznevelés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C861181-CB1F-4253-ABBE-E778F6368BF7}"/>
              </a:ext>
            </a:extLst>
          </p:cNvPr>
          <p:cNvSpPr txBox="1"/>
          <p:nvPr/>
        </p:nvSpPr>
        <p:spPr>
          <a:xfrm>
            <a:off x="5514975" y="6488668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Szakképzés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53E8D0C-6FFD-408A-885F-1794FD9C4077}"/>
              </a:ext>
            </a:extLst>
          </p:cNvPr>
          <p:cNvSpPr txBox="1"/>
          <p:nvPr/>
        </p:nvSpPr>
        <p:spPr>
          <a:xfrm>
            <a:off x="7707189" y="6470297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Felnőtt tanulás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6597C75-469F-4A4F-BD0D-0E051076FA6B}"/>
              </a:ext>
            </a:extLst>
          </p:cNvPr>
          <p:cNvSpPr txBox="1"/>
          <p:nvPr/>
        </p:nvSpPr>
        <p:spPr>
          <a:xfrm>
            <a:off x="10410825" y="6445003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Ifjúság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D8A753BD-5B84-41CF-BFBA-4CDE34A1AB1A}"/>
              </a:ext>
            </a:extLst>
          </p:cNvPr>
          <p:cNvSpPr/>
          <p:nvPr/>
        </p:nvSpPr>
        <p:spPr>
          <a:xfrm>
            <a:off x="5014545" y="4756639"/>
            <a:ext cx="2283069" cy="20918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Lekerekített téglalap 1"/>
          <p:cNvSpPr/>
          <p:nvPr/>
        </p:nvSpPr>
        <p:spPr>
          <a:xfrm>
            <a:off x="9783639" y="620061"/>
            <a:ext cx="2408361" cy="3102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245714" y="1593695"/>
            <a:ext cx="1045028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4782082" y="12741"/>
            <a:ext cx="276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Az űrlap megnyitása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6522" t="12393" b="19487"/>
          <a:stretch/>
        </p:blipFill>
        <p:spPr>
          <a:xfrm>
            <a:off x="0" y="301924"/>
            <a:ext cx="12191512" cy="6357668"/>
          </a:xfrm>
          <a:prstGeom prst="rect">
            <a:avLst/>
          </a:prstGeom>
        </p:spPr>
      </p:pic>
      <p:sp>
        <p:nvSpPr>
          <p:cNvPr id="5" name="Téglalap: lekerekített 9">
            <a:extLst>
              <a:ext uri="{FF2B5EF4-FFF2-40B4-BE49-F238E27FC236}">
                <a16:creationId xmlns:a16="http://schemas.microsoft.com/office/drawing/2014/main" id="{D8A753BD-5B84-41CF-BFBA-4CDE34A1AB1A}"/>
              </a:ext>
            </a:extLst>
          </p:cNvPr>
          <p:cNvSpPr/>
          <p:nvPr/>
        </p:nvSpPr>
        <p:spPr>
          <a:xfrm>
            <a:off x="1794295" y="2182483"/>
            <a:ext cx="1026210" cy="11636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19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32195" t="25300" r="1458" b="6239"/>
          <a:stretch/>
        </p:blipFill>
        <p:spPr>
          <a:xfrm>
            <a:off x="0" y="18367"/>
            <a:ext cx="11936187" cy="6839633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31F02D8D-7F0B-4A52-B42C-B3183A58563C}"/>
              </a:ext>
            </a:extLst>
          </p:cNvPr>
          <p:cNvSpPr/>
          <p:nvPr/>
        </p:nvSpPr>
        <p:spPr>
          <a:xfrm rot="10800000">
            <a:off x="1770519" y="335879"/>
            <a:ext cx="528106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highlight>
                <a:srgbClr val="FFFF00"/>
              </a:highlight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434F99D5-4F50-49EE-AD30-2847433CA1E0}"/>
              </a:ext>
            </a:extLst>
          </p:cNvPr>
          <p:cNvSpPr/>
          <p:nvPr/>
        </p:nvSpPr>
        <p:spPr>
          <a:xfrm>
            <a:off x="2600771" y="5331126"/>
            <a:ext cx="1943100" cy="4189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B126B392-EBDA-4565-93D8-3C65A36702B6}"/>
              </a:ext>
            </a:extLst>
          </p:cNvPr>
          <p:cNvSpPr/>
          <p:nvPr/>
        </p:nvSpPr>
        <p:spPr>
          <a:xfrm>
            <a:off x="452859" y="5148785"/>
            <a:ext cx="1460938" cy="8206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A46067BA-1F57-47CB-8F6F-26DB94033BCA}"/>
              </a:ext>
            </a:extLst>
          </p:cNvPr>
          <p:cNvSpPr/>
          <p:nvPr/>
        </p:nvSpPr>
        <p:spPr>
          <a:xfrm>
            <a:off x="2153097" y="4027248"/>
            <a:ext cx="447675" cy="320153"/>
          </a:xfrm>
          <a:prstGeom prst="rightArrow">
            <a:avLst>
              <a:gd name="adj1" fmla="val 381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B65A4FC0-164E-41D8-9523-297F8322D425}"/>
              </a:ext>
            </a:extLst>
          </p:cNvPr>
          <p:cNvSpPr/>
          <p:nvPr/>
        </p:nvSpPr>
        <p:spPr>
          <a:xfrm>
            <a:off x="2153096" y="3321230"/>
            <a:ext cx="447675" cy="320153"/>
          </a:xfrm>
          <a:prstGeom prst="rightArrow">
            <a:avLst>
              <a:gd name="adj1" fmla="val 381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452859" y="6474495"/>
            <a:ext cx="448942" cy="296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921020" y="6474495"/>
            <a:ext cx="992777" cy="2960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2481261" y="620486"/>
            <a:ext cx="555853" cy="400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5693434" y="4632386"/>
            <a:ext cx="3001992" cy="4399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5">
            <a:extLst>
              <a:ext uri="{FF2B5EF4-FFF2-40B4-BE49-F238E27FC236}">
                <a16:creationId xmlns:a16="http://schemas.microsoft.com/office/drawing/2014/main" id="{434F99D5-4F50-49EE-AD30-2847433CA1E0}"/>
              </a:ext>
            </a:extLst>
          </p:cNvPr>
          <p:cNvSpPr/>
          <p:nvPr/>
        </p:nvSpPr>
        <p:spPr>
          <a:xfrm>
            <a:off x="2600771" y="4632386"/>
            <a:ext cx="1943100" cy="4189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84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2" grpId="0" animBg="1"/>
      <p:bldP spid="3" grpId="0" animBg="1"/>
      <p:bldP spid="4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29552" t="21880" r="2420" b="5470"/>
          <a:stretch/>
        </p:blipFill>
        <p:spPr>
          <a:xfrm>
            <a:off x="0" y="27763"/>
            <a:ext cx="11898080" cy="7147257"/>
          </a:xfrm>
          <a:prstGeom prst="rect">
            <a:avLst/>
          </a:prstGeo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DAEB1F3A-E872-499B-BC9E-E445A44C6814}"/>
              </a:ext>
            </a:extLst>
          </p:cNvPr>
          <p:cNvSpPr/>
          <p:nvPr/>
        </p:nvSpPr>
        <p:spPr>
          <a:xfrm>
            <a:off x="3111261" y="3222377"/>
            <a:ext cx="1114425" cy="588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ED44F80A-14E4-4677-85C9-F8237104BAED}"/>
              </a:ext>
            </a:extLst>
          </p:cNvPr>
          <p:cNvSpPr/>
          <p:nvPr/>
        </p:nvSpPr>
        <p:spPr>
          <a:xfrm>
            <a:off x="9040483" y="3516858"/>
            <a:ext cx="2553418" cy="9639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5D0CC542-0A42-46ED-87CD-2690E3660614}"/>
              </a:ext>
            </a:extLst>
          </p:cNvPr>
          <p:cNvSpPr/>
          <p:nvPr/>
        </p:nvSpPr>
        <p:spPr>
          <a:xfrm>
            <a:off x="3214777" y="5771071"/>
            <a:ext cx="5032075" cy="9747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FA980C9A-98A2-4C39-8A5F-689CA1663F4E}"/>
              </a:ext>
            </a:extLst>
          </p:cNvPr>
          <p:cNvSpPr/>
          <p:nvPr/>
        </p:nvSpPr>
        <p:spPr>
          <a:xfrm>
            <a:off x="2602294" y="3315497"/>
            <a:ext cx="409575" cy="402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32147" t="12479" r="1987" b="25111"/>
          <a:stretch/>
        </p:blipFill>
        <p:spPr>
          <a:xfrm>
            <a:off x="189781" y="60386"/>
            <a:ext cx="11458867" cy="6107502"/>
          </a:xfrm>
          <a:prstGeom prst="rect">
            <a:avLst/>
          </a:prstGeom>
        </p:spPr>
      </p:pic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BF14A25E-186C-4721-88ED-4B0A3CD1060A}"/>
              </a:ext>
            </a:extLst>
          </p:cNvPr>
          <p:cNvSpPr/>
          <p:nvPr/>
        </p:nvSpPr>
        <p:spPr>
          <a:xfrm rot="10800000">
            <a:off x="9804723" y="1321338"/>
            <a:ext cx="978408" cy="3444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86EFA544-29A8-42C3-A9F6-1A84298E13A2}"/>
              </a:ext>
            </a:extLst>
          </p:cNvPr>
          <p:cNvSpPr/>
          <p:nvPr/>
        </p:nvSpPr>
        <p:spPr>
          <a:xfrm>
            <a:off x="3509872" y="1216561"/>
            <a:ext cx="428625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D03BC4AC-A454-47CB-8F0D-3D9CA108A6C9}"/>
              </a:ext>
            </a:extLst>
          </p:cNvPr>
          <p:cNvSpPr/>
          <p:nvPr/>
        </p:nvSpPr>
        <p:spPr>
          <a:xfrm>
            <a:off x="5319115" y="1216561"/>
            <a:ext cx="428625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65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32148" t="22820" r="1794" b="6581"/>
          <a:stretch/>
        </p:blipFill>
        <p:spPr>
          <a:xfrm>
            <a:off x="0" y="2248"/>
            <a:ext cx="11404121" cy="6855752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207F5EC8-79BE-4EAB-9C5B-4573D8815745}"/>
              </a:ext>
            </a:extLst>
          </p:cNvPr>
          <p:cNvSpPr/>
          <p:nvPr/>
        </p:nvSpPr>
        <p:spPr>
          <a:xfrm>
            <a:off x="2381250" y="4651436"/>
            <a:ext cx="2449542" cy="5524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294B086-E4E6-4DFA-968B-0F6E845C1C3B}"/>
              </a:ext>
            </a:extLst>
          </p:cNvPr>
          <p:cNvSpPr/>
          <p:nvPr/>
        </p:nvSpPr>
        <p:spPr>
          <a:xfrm>
            <a:off x="2370646" y="3400515"/>
            <a:ext cx="2261199" cy="3692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B82EB01B-B07D-4B2C-99CB-88B22F5EEADA}"/>
              </a:ext>
            </a:extLst>
          </p:cNvPr>
          <p:cNvSpPr/>
          <p:nvPr/>
        </p:nvSpPr>
        <p:spPr>
          <a:xfrm>
            <a:off x="2480993" y="6305550"/>
            <a:ext cx="1452652" cy="5524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5A6F0EC3-CD7D-49A4-9EA7-CB36E83B429E}"/>
              </a:ext>
            </a:extLst>
          </p:cNvPr>
          <p:cNvCxnSpPr>
            <a:cxnSpLocks/>
          </p:cNvCxnSpPr>
          <p:nvPr/>
        </p:nvCxnSpPr>
        <p:spPr>
          <a:xfrm>
            <a:off x="4238984" y="2506153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8AB270DF-1185-44D3-BF03-39641F0FE11F}"/>
              </a:ext>
            </a:extLst>
          </p:cNvPr>
          <p:cNvCxnSpPr>
            <a:cxnSpLocks/>
          </p:cNvCxnSpPr>
          <p:nvPr/>
        </p:nvCxnSpPr>
        <p:spPr>
          <a:xfrm>
            <a:off x="6191070" y="2506153"/>
            <a:ext cx="619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A6F0EC3-CD7D-49A4-9EA7-CB36E83B429E}"/>
              </a:ext>
            </a:extLst>
          </p:cNvPr>
          <p:cNvCxnSpPr>
            <a:cxnSpLocks/>
          </p:cNvCxnSpPr>
          <p:nvPr/>
        </p:nvCxnSpPr>
        <p:spPr>
          <a:xfrm>
            <a:off x="4924425" y="2813829"/>
            <a:ext cx="323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32147" t="23248" r="1554" b="5983"/>
          <a:stretch/>
        </p:blipFill>
        <p:spPr>
          <a:xfrm>
            <a:off x="0" y="-16189"/>
            <a:ext cx="11356840" cy="6819045"/>
          </a:xfrm>
          <a:prstGeom prst="rect">
            <a:avLst/>
          </a:prstGeom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40CAE9EB-1A42-4166-A813-C029A15B1642}"/>
              </a:ext>
            </a:extLst>
          </p:cNvPr>
          <p:cNvSpPr/>
          <p:nvPr/>
        </p:nvSpPr>
        <p:spPr>
          <a:xfrm>
            <a:off x="2540658" y="1382361"/>
            <a:ext cx="361951" cy="11144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BEEEC4FD-C743-4A68-B92E-0E2A8AC1276C}"/>
              </a:ext>
            </a:extLst>
          </p:cNvPr>
          <p:cNvSpPr/>
          <p:nvPr/>
        </p:nvSpPr>
        <p:spPr>
          <a:xfrm>
            <a:off x="2540658" y="6383547"/>
            <a:ext cx="361951" cy="3709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: lekerekített 3">
            <a:extLst>
              <a:ext uri="{FF2B5EF4-FFF2-40B4-BE49-F238E27FC236}">
                <a16:creationId xmlns:a16="http://schemas.microsoft.com/office/drawing/2014/main" id="{BEEEC4FD-C743-4A68-B92E-0E2A8AC1276C}"/>
              </a:ext>
            </a:extLst>
          </p:cNvPr>
          <p:cNvSpPr/>
          <p:nvPr/>
        </p:nvSpPr>
        <p:spPr>
          <a:xfrm>
            <a:off x="373225" y="6383547"/>
            <a:ext cx="1530220" cy="3709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6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1193</Words>
  <Application>Microsoft Office PowerPoint</Application>
  <PresentationFormat>Szélesvásznú</PresentationFormat>
  <Paragraphs>400</Paragraphs>
  <Slides>22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Constantia</vt:lpstr>
      <vt:lpstr>Wingdings 2</vt:lpstr>
      <vt:lpstr>Office-téma</vt:lpstr>
      <vt:lpstr>Áramlás</vt:lpstr>
      <vt:lpstr>Erasmus+ pályázati űrlap</vt:lpstr>
      <vt:lpstr>Általános jellemzők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Tartalom</vt:lpstr>
      <vt:lpstr>Tartalom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Segédanyagok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Mátyus Norbert</dc:creator>
  <cp:lastModifiedBy>Mátyus Edina</cp:lastModifiedBy>
  <cp:revision>49</cp:revision>
  <cp:lastPrinted>2018-11-20T08:53:33Z</cp:lastPrinted>
  <dcterms:created xsi:type="dcterms:W3CDTF">2018-11-19T22:02:28Z</dcterms:created>
  <dcterms:modified xsi:type="dcterms:W3CDTF">2019-12-05T08:47:00Z</dcterms:modified>
</cp:coreProperties>
</file>